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338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Patterns and </a:t>
            </a:r>
            <a:r>
              <a:rPr lang="en-US" dirty="0" smtClean="0"/>
              <a:t>Nonlinear </a:t>
            </a:r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4 </a:t>
            </a:r>
            <a:r>
              <a:rPr lang="en-US" dirty="0"/>
              <a:t>Lesson </a:t>
            </a:r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61950"/>
            <a:ext cx="8610601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Problem 2: The set of ordered pairs represent the function. Write a rule that represents the function. </a:t>
            </a: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400" b="1" dirty="0" smtClean="0">
                <a:solidFill>
                  <a:srgbClr val="0070C0"/>
                </a:solidFill>
              </a:rPr>
              <a:t>(0,0), (1,1), (2,4), (3,9), (4, 16)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756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61950"/>
                <a:ext cx="8610601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The set of ordered pairs represent the function. Write a rule that represents the function. 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(0,0), (1,1), (2,4), (3,9), (4, 16) 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trend in the values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000" b="1" dirty="0" smtClean="0"/>
                  <a:t> </a:t>
                </a:r>
                <a:r>
                  <a:rPr lang="en-US" sz="2000" dirty="0" smtClean="0"/>
                  <a:t>shows that each value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000" b="1" dirty="0" smtClean="0"/>
                  <a:t> </a:t>
                </a:r>
                <a:r>
                  <a:rPr lang="en-US" sz="2000" dirty="0" smtClean="0"/>
                  <a:t>is a </a:t>
                </a:r>
                <a:r>
                  <a:rPr lang="en-US" sz="2000" b="1" dirty="0" smtClean="0"/>
                  <a:t>square </a:t>
                </a:r>
                <a:r>
                  <a:rPr lang="en-US" sz="2000" dirty="0" smtClean="0"/>
                  <a:t>of the value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 smtClean="0"/>
                  <a:t>. </a:t>
                </a:r>
                <a:r>
                  <a:rPr lang="en-US" sz="2000" dirty="0" smtClean="0"/>
                  <a:t>We can check it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/>
                  <a:t>	</a:t>
                </a:r>
                <a:r>
                  <a:rPr lang="en-US" sz="2000" b="1" dirty="0" smtClean="0"/>
                  <a:t>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/>
                  <a:t>	</a:t>
                </a:r>
                <a:r>
                  <a:rPr lang="en-US" sz="2000" b="1" dirty="0" smtClean="0"/>
                  <a:t> </a:t>
                </a:r>
                <a:endParaRPr lang="en-US" sz="20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61950"/>
                <a:ext cx="8610601" cy="4781550"/>
              </a:xfrm>
              <a:blipFill rotWithShape="1">
                <a:blip r:embed="rId2"/>
                <a:stretch>
                  <a:fillRect l="-1062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3340430" y="2440886"/>
            <a:ext cx="533400" cy="3810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307600" y="2452554"/>
                <a:ext cx="912429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>
                          <a:latin typeface="Cambria Math"/>
                        </a:rPr>
                        <m:t>𝒙</m:t>
                      </m:r>
                      <m:r>
                        <a:rPr lang="en-US" b="1" i="1" dirty="0">
                          <a:latin typeface="Cambria Math"/>
                        </a:rPr>
                        <m:t> = </m:t>
                      </m:r>
                      <m:r>
                        <a:rPr lang="en-US" b="1" i="1" dirty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7600" y="2452554"/>
                <a:ext cx="912429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4081315" y="2420288"/>
                <a:ext cx="1646540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en-US" b="1" i="1" dirty="0">
                          <a:latin typeface="Cambria Math"/>
                        </a:rPr>
                        <m:t> = </m:t>
                      </m:r>
                      <m:sSup>
                        <m:sSup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𝟎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315" y="2420288"/>
                <a:ext cx="1646540" cy="375552"/>
              </a:xfrm>
              <a:prstGeom prst="rect">
                <a:avLst/>
              </a:prstGeom>
              <a:blipFill rotWithShape="1">
                <a:blip r:embed="rId5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Arrow 7"/>
          <p:cNvSpPr/>
          <p:nvPr/>
        </p:nvSpPr>
        <p:spPr>
          <a:xfrm>
            <a:off x="3340429" y="2962618"/>
            <a:ext cx="533400" cy="3810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2307599" y="2974286"/>
                <a:ext cx="861133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𝒙</m:t>
                      </m:r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7599" y="2974286"/>
                <a:ext cx="861133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4081314" y="2942020"/>
                <a:ext cx="1646540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en-US" b="1" i="1" dirty="0">
                          <a:latin typeface="Cambria Math"/>
                        </a:rPr>
                        <m:t> = </m:t>
                      </m:r>
                      <m:sSup>
                        <m:sSup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314" y="2942020"/>
                <a:ext cx="1646540" cy="375552"/>
              </a:xfrm>
              <a:prstGeom prst="rect">
                <a:avLst/>
              </a:prstGeom>
              <a:blipFill rotWithShape="1">
                <a:blip r:embed="rId7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ight Arrow 10"/>
          <p:cNvSpPr/>
          <p:nvPr/>
        </p:nvSpPr>
        <p:spPr>
          <a:xfrm>
            <a:off x="3340430" y="3443001"/>
            <a:ext cx="533400" cy="3810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2307600" y="3454669"/>
                <a:ext cx="861133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𝒙</m:t>
                      </m:r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7600" y="3454669"/>
                <a:ext cx="861133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4081315" y="3422403"/>
                <a:ext cx="1646540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en-US" b="1" i="1" dirty="0">
                          <a:latin typeface="Cambria Math"/>
                        </a:rPr>
                        <m:t> = </m:t>
                      </m:r>
                      <m:sSup>
                        <m:sSup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315" y="3422403"/>
                <a:ext cx="1646540" cy="375552"/>
              </a:xfrm>
              <a:prstGeom prst="rect">
                <a:avLst/>
              </a:prstGeom>
              <a:blipFill rotWithShape="1">
                <a:blip r:embed="rId9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Arrow 13"/>
          <p:cNvSpPr/>
          <p:nvPr/>
        </p:nvSpPr>
        <p:spPr>
          <a:xfrm>
            <a:off x="3340430" y="3931682"/>
            <a:ext cx="533400" cy="3810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2307600" y="3943350"/>
                <a:ext cx="861133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𝒙</m:t>
                      </m:r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7600" y="3943350"/>
                <a:ext cx="861133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4081315" y="3911084"/>
                <a:ext cx="1646540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en-US" b="1" i="1" dirty="0">
                          <a:latin typeface="Cambria Math"/>
                        </a:rPr>
                        <m:t> = </m:t>
                      </m:r>
                      <m:sSup>
                        <m:sSup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latin typeface="Cambria Math"/>
                        </a:rPr>
                        <m:t> =</m:t>
                      </m:r>
                      <m:r>
                        <a:rPr lang="en-US" b="1" i="1" dirty="0" smtClean="0"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315" y="3911084"/>
                <a:ext cx="1646540" cy="375552"/>
              </a:xfrm>
              <a:prstGeom prst="rect">
                <a:avLst/>
              </a:prstGeom>
              <a:blipFill rotWithShape="1">
                <a:blip r:embed="rId11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2497114" y="4605972"/>
            <a:ext cx="533400" cy="3810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3168733" y="4605972"/>
                <a:ext cx="1022972" cy="3755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en-US" b="1" i="1" dirty="0">
                          <a:latin typeface="Cambria Math"/>
                        </a:rPr>
                        <m:t> = </m:t>
                      </m:r>
                      <m:sSup>
                        <m:sSup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733" y="4605972"/>
                <a:ext cx="1022972" cy="375552"/>
              </a:xfrm>
              <a:prstGeom prst="rect">
                <a:avLst/>
              </a:prstGeom>
              <a:blipFill rotWithShape="1">
                <a:blip r:embed="rId12"/>
                <a:stretch>
                  <a:fillRect b="-476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9722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67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Identify the linear and non-linear functions using their</a:t>
            </a:r>
            <a:br>
              <a:rPr lang="en-US" sz="2400" dirty="0" smtClean="0"/>
            </a:br>
            <a:r>
              <a:rPr lang="en-US" sz="2400" dirty="0" smtClean="0"/>
              <a:t>graphs and write the rules representin</a:t>
            </a:r>
            <a:r>
              <a:rPr lang="en-US" sz="2400" dirty="0" smtClean="0"/>
              <a:t>g the data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Patterns</a:t>
            </a:r>
          </a:p>
          <a:p>
            <a:r>
              <a:rPr lang="en-US" sz="2400" dirty="0" smtClean="0"/>
              <a:t>Linear Function</a:t>
            </a:r>
            <a:endParaRPr lang="en-US" sz="2400" dirty="0" smtClean="0"/>
          </a:p>
          <a:p>
            <a:r>
              <a:rPr lang="en-US" sz="2400" dirty="0" smtClean="0"/>
              <a:t>Nonlinear Function</a:t>
            </a:r>
            <a:endParaRPr lang="en-US" sz="2400" dirty="0" smtClean="0"/>
          </a:p>
          <a:p>
            <a:r>
              <a:rPr lang="en-US" sz="2400" dirty="0" smtClean="0"/>
              <a:t>Function Rule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546482"/>
            <a:ext cx="8610601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Patterns and their Representations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In mathematics, anything arranged following a certain rule or a set of rules represent a pattern. The relation represented in a pattern can be represented in the following ways: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6142" y="2387218"/>
            <a:ext cx="5410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/>
              <a:t>Table</a:t>
            </a:r>
            <a:endParaRPr lang="en-US" sz="2400" b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/>
              <a:t>Graph</a:t>
            </a:r>
            <a:endParaRPr lang="en-US" sz="2400" b="1" dirty="0"/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/>
              <a:t>Ordered Pairs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/>
              <a:t>Words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/>
              <a:t>Equation</a:t>
            </a:r>
            <a:endParaRPr lang="en-US" sz="24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65727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 function is a relation in which each input is related to one and only one output.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 </a:t>
            </a:r>
            <a:r>
              <a:rPr lang="en-US" sz="2400" dirty="0">
                <a:solidFill>
                  <a:srgbClr val="0070C0"/>
                </a:solidFill>
              </a:rPr>
              <a:t/>
            </a:r>
            <a:br>
              <a:rPr lang="en-US" sz="2400" dirty="0">
                <a:solidFill>
                  <a:srgbClr val="0070C0"/>
                </a:solidFill>
              </a:rPr>
            </a:br>
            <a:endParaRPr lang="en-US" sz="2400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0" y="2266950"/>
            <a:ext cx="914400" cy="99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Input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00600" y="2298849"/>
            <a:ext cx="914400" cy="99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Output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200400" y="2495550"/>
            <a:ext cx="16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200400" y="2794149"/>
            <a:ext cx="16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200400" y="3105150"/>
            <a:ext cx="16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352800" y="2137294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Function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2137294"/>
                <a:ext cx="1447800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3361"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319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61950"/>
            <a:ext cx="8610601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Linear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function is a linear function whose graph makes a </a:t>
            </a:r>
            <a:r>
              <a:rPr lang="en-US" sz="2400" dirty="0" smtClean="0"/>
              <a:t>straight line.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Examples: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90750"/>
            <a:ext cx="273367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898" y="2233899"/>
            <a:ext cx="27813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653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61950"/>
            <a:ext cx="8610601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Nonlinear </a:t>
            </a:r>
            <a:r>
              <a:rPr lang="en-US" sz="2400" b="1" u="sng" dirty="0">
                <a:solidFill>
                  <a:srgbClr val="0070C0"/>
                </a:solidFill>
              </a:rPr>
              <a:t>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function is a </a:t>
            </a:r>
            <a:r>
              <a:rPr lang="en-US" sz="2400" dirty="0" smtClean="0"/>
              <a:t>nonlinear </a:t>
            </a:r>
            <a:r>
              <a:rPr lang="en-US" sz="2400" dirty="0"/>
              <a:t>function whose graph </a:t>
            </a:r>
            <a:r>
              <a:rPr lang="en-US" sz="2400" dirty="0" smtClean="0"/>
              <a:t>does not </a:t>
            </a:r>
            <a:r>
              <a:rPr lang="en-US" sz="2400" dirty="0"/>
              <a:t>a </a:t>
            </a:r>
            <a:r>
              <a:rPr lang="en-US" sz="2400" dirty="0" smtClean="0"/>
              <a:t>straight line.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Examples: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655" y="2539847"/>
            <a:ext cx="24003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204" y="2556831"/>
            <a:ext cx="23812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70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61950"/>
            <a:ext cx="8610601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Problem 1: Graph the function shown by the table given below. Also tell whether the function is linear or nonlinear.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2705262"/>
                  </p:ext>
                </p:extLst>
              </p:nvPr>
            </p:nvGraphicFramePr>
            <p:xfrm>
              <a:off x="2306196" y="1309401"/>
              <a:ext cx="3200400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1600200"/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y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b="1" i="1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 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8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2705262"/>
                  </p:ext>
                </p:extLst>
              </p:nvPr>
            </p:nvGraphicFramePr>
            <p:xfrm>
              <a:off x="2306196" y="1309401"/>
              <a:ext cx="3200400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1600200"/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y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00382" t="-108333" r="-382" b="-32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 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8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8584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61950"/>
            <a:ext cx="8610601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Problem 1: Graph the function shown by the table given below. Also tell whether the function is linear or nonlinear.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Since the graph is not a straight line, the data in the </a:t>
            </a:r>
            <a:br>
              <a:rPr lang="en-US" sz="2400" dirty="0" smtClean="0"/>
            </a:br>
            <a:r>
              <a:rPr lang="en-US" sz="2400" dirty="0" smtClean="0"/>
              <a:t>table represents a </a:t>
            </a:r>
            <a:r>
              <a:rPr lang="en-US" sz="2400" b="1" dirty="0" smtClean="0"/>
              <a:t>nonlinear </a:t>
            </a:r>
            <a:r>
              <a:rPr lang="en-US" sz="2400" dirty="0" smtClean="0"/>
              <a:t>function.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9658077"/>
                  </p:ext>
                </p:extLst>
              </p:nvPr>
            </p:nvGraphicFramePr>
            <p:xfrm>
              <a:off x="381000" y="1504950"/>
              <a:ext cx="3200400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1600200"/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y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b="1" i="1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 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8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9658077"/>
                  </p:ext>
                </p:extLst>
              </p:nvPr>
            </p:nvGraphicFramePr>
            <p:xfrm>
              <a:off x="381000" y="1504950"/>
              <a:ext cx="3200400" cy="1828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1600200"/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>
                              <a:solidFill>
                                <a:schemeClr val="tx1"/>
                              </a:solidFill>
                            </a:rPr>
                            <a:t>y</a:t>
                          </a:r>
                          <a:endParaRPr lang="en-US" b="1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00763" t="-108333" b="-32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 0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  8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extBox 1"/>
          <p:cNvSpPr txBox="1"/>
          <p:nvPr/>
        </p:nvSpPr>
        <p:spPr>
          <a:xfrm>
            <a:off x="7130129" y="3757899"/>
            <a:ext cx="817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Graph</a:t>
            </a:r>
            <a:endParaRPr lang="en-US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038" y="1576674"/>
            <a:ext cx="2257425" cy="2181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716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" y="361950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Function Rule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function </a:t>
            </a:r>
            <a:r>
              <a:rPr lang="en-US" sz="2400" dirty="0" smtClean="0"/>
              <a:t>rule is a mathematical rule that can be used to describe the general trend of the function. A rule can be taken as an </a:t>
            </a:r>
            <a:r>
              <a:rPr lang="en-US" sz="2400" b="1" dirty="0" smtClean="0"/>
              <a:t>equation </a:t>
            </a:r>
            <a:r>
              <a:rPr lang="en-US" sz="2400" dirty="0" smtClean="0"/>
              <a:t>representing any relationship.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/>
              <a:t>Finding a function rule </a:t>
            </a:r>
            <a:r>
              <a:rPr lang="en-US" sz="2400" dirty="0" smtClean="0"/>
              <a:t>is like solving a puzzle. When we are given a list of function values and asked to find the rule representing the function, it’s like solving a puzzle. In finding the rules, we need to identify the operation involved in relating the data. The operations can be multiplication, addition, subtraction, division, power, square root etc.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267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 AND </a:t>
            </a:r>
            <a:r>
              <a:rPr lang="en-US" sz="1700" b="1" dirty="0" smtClean="0">
                <a:latin typeface="Cambria" panose="02040503050406030204" pitchFamily="18" charset="0"/>
              </a:rPr>
              <a:t>NON</a:t>
            </a:r>
            <a:r>
              <a:rPr lang="en-US" sz="1700" b="1" dirty="0" smtClean="0">
                <a:latin typeface="Cambria" panose="02040503050406030204" pitchFamily="18" charset="0"/>
              </a:rPr>
              <a:t>LINEAR </a:t>
            </a:r>
            <a:r>
              <a:rPr lang="en-US" sz="1700" b="1" dirty="0" smtClean="0">
                <a:latin typeface="Cambria" panose="02040503050406030204" pitchFamily="18" charset="0"/>
              </a:rPr>
              <a:t>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14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3385</TotalTime>
  <Words>448</Words>
  <Application>Microsoft Office PowerPoint</Application>
  <PresentationFormat>On-screen Show (16:9)</PresentationFormat>
  <Paragraphs>88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  <vt:lpstr>PATTERNS AND NONLINEAR FUNCTIONS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361</cp:revision>
  <dcterms:created xsi:type="dcterms:W3CDTF">2016-10-20T15:06:14Z</dcterms:created>
  <dcterms:modified xsi:type="dcterms:W3CDTF">2017-01-10T17:13:32Z</dcterms:modified>
</cp:coreProperties>
</file>